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8"/>
  </p:notesMasterIdLst>
  <p:sldIdLst>
    <p:sldId id="282" r:id="rId5"/>
    <p:sldId id="308" r:id="rId6"/>
    <p:sldId id="345" r:id="rId7"/>
    <p:sldId id="382" r:id="rId8"/>
    <p:sldId id="378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6" r:id="rId22"/>
    <p:sldId id="399" r:id="rId23"/>
    <p:sldId id="398" r:id="rId24"/>
    <p:sldId id="400" r:id="rId25"/>
    <p:sldId id="401" r:id="rId26"/>
    <p:sldId id="402" r:id="rId27"/>
    <p:sldId id="395" r:id="rId28"/>
    <p:sldId id="407" r:id="rId29"/>
    <p:sldId id="403" r:id="rId30"/>
    <p:sldId id="404" r:id="rId31"/>
    <p:sldId id="405" r:id="rId32"/>
    <p:sldId id="408" r:id="rId33"/>
    <p:sldId id="409" r:id="rId34"/>
    <p:sldId id="410" r:id="rId35"/>
    <p:sldId id="412" r:id="rId36"/>
    <p:sldId id="413" r:id="rId37"/>
    <p:sldId id="414" r:id="rId38"/>
    <p:sldId id="415" r:id="rId39"/>
    <p:sldId id="416" r:id="rId40"/>
    <p:sldId id="417" r:id="rId41"/>
    <p:sldId id="418" r:id="rId42"/>
    <p:sldId id="419" r:id="rId43"/>
    <p:sldId id="420" r:id="rId44"/>
    <p:sldId id="421" r:id="rId45"/>
    <p:sldId id="422" r:id="rId46"/>
    <p:sldId id="423" r:id="rId47"/>
    <p:sldId id="424" r:id="rId48"/>
    <p:sldId id="425" r:id="rId49"/>
    <p:sldId id="426" r:id="rId50"/>
    <p:sldId id="427" r:id="rId51"/>
    <p:sldId id="431" r:id="rId52"/>
    <p:sldId id="432" r:id="rId53"/>
    <p:sldId id="406" r:id="rId54"/>
    <p:sldId id="428" r:id="rId55"/>
    <p:sldId id="429" r:id="rId56"/>
    <p:sldId id="38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</p14:sldIdLst>
        </p14:section>
        <p14:section name="Untitled Section" id="{1DB02032-E45E-4409-AD9E-959B3FA7150D}">
          <p14:sldIdLst>
            <p14:sldId id="308"/>
            <p14:sldId id="345"/>
            <p14:sldId id="382"/>
            <p14:sldId id="378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6"/>
            <p14:sldId id="399"/>
            <p14:sldId id="398"/>
            <p14:sldId id="400"/>
            <p14:sldId id="401"/>
            <p14:sldId id="402"/>
            <p14:sldId id="395"/>
            <p14:sldId id="407"/>
            <p14:sldId id="403"/>
            <p14:sldId id="404"/>
            <p14:sldId id="405"/>
            <p14:sldId id="408"/>
            <p14:sldId id="409"/>
            <p14:sldId id="410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2"/>
            <p14:sldId id="406"/>
            <p14:sldId id="428"/>
            <p14:sldId id="429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65" d="100"/>
          <a:sy n="65" d="100"/>
        </p:scale>
        <p:origin x="153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https://www.airbnb.com/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95C0E-62AA-A19A-9FF6-D5D364702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B5DEE-2DD8-0455-021F-C3737F632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17EBA-602D-700E-FD73-1F7C6E486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02AEC-770A-8183-A146-F959A3473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99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2CED8-FFA6-6E63-41D9-012AC5000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C5393D-82BF-9A0A-817B-B90394FB5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C787E-61D5-99B2-69E1-5DA69EAAE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EC79E-7E53-00D8-7342-F1E4AD6E2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32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D4C76-D1AB-5953-26D3-7DC51C88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2EB87-2FB9-C4E1-5A48-AAA5A5D1B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CEACA-E645-F8C8-2B33-5634F1DF6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960BD-5707-657A-1CD9-A86478099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99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DB71-9475-DAA2-E940-70C3D3DB3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9A768-CF5C-D0D0-659E-8464BBC2B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816C6-7FB9-C5E2-16C4-3CB46DC83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5AC9A-08D1-33BE-42B1-5F45D995F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7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665F-592E-CBFB-8314-2DE2255FB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B6C87-1CAE-55CC-82E5-77C8E10AF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6BB1F-A8AD-17F9-BC48-9F76CE987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56A95-794D-F1EA-6020-7BDC799E5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69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6105F-5796-8549-3315-65F41389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D2460-7BBD-EFAC-3E5E-1160149B5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6A0ECC-6343-B316-8447-3B2DCB258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DF4DD-8952-951D-0E48-279012EEC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81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9C086-13A0-C074-B496-A93EFFD2C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86C045-44DA-8CC7-D75E-24413124E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B1DBB-133F-65D7-FC42-692E4990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1F66F-E10C-BF25-261C-793FF399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72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9198-AE2B-D8C6-C353-19393988A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29D5F-4642-D4E0-8A25-99A07EDD5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FA721-4484-C188-5011-0ACAD96F0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99D30-7557-4050-A5FE-6462DE49E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43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9352-6D76-40A2-5C41-98060ACB0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25A715-5323-65DC-6D28-AA9D0FBC8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29059-FE35-92EA-7267-7236FED6E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D4E2D-283D-3E3D-7EDC-16C2D9AAB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44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C96BB-1A67-D3E7-D185-31787F0E5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20BFB-19BF-28E1-D06E-DA930F13B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5A8CA-6D85-D717-D361-99197099F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BCB04-310D-3B94-752B-01F4ABC1C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58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635EA-9235-F233-73EC-CD48FA19F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86BFA-36B4-38D0-8601-28DA59F68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35205-60DD-4F0E-8717-1EE73641D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8011-23F7-EF2E-95A6-BECDE8428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1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02FFB-5359-9CE0-7193-7058CCD12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601CF-EAAD-2D22-C770-752EF080E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A31CC-C448-4A80-1904-527952370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6F73-BEAA-B098-8820-0F0B68800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16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871E8-2422-1B9C-891B-68566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97B365-EF25-130A-2987-18AB472F6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AF45E7-21AC-56B3-D153-811ECAD55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https://chromewebstore.google.com/detail/react-developer-tools/fmkadmapgofadopljbjfkapdkoienihi?hl=en&amp;pli=1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07AA2-2C98-B3CD-F56C-35BD800DC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26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5EFF6-B171-831A-73FC-8A9FE128D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6E320-BD45-6538-CF96-4E709CFB6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CF24E3-34E6-13A3-9BB2-3833661EA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2A6DE-D8F3-655F-E6AD-E4C55765F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44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E9F49-9561-A8FD-4EED-4F895DD9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6D6F4-F5CF-2B9F-113E-20D9A9588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1AF0B-79F9-9A58-8CC0-60C59E7B1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37696-0C3D-7CA2-1930-58BEEC371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53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FACD9-7EFB-376C-952D-AE29C3687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0828E-EF95-6DF3-B4DC-D43FD2CA8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79F10-E83C-0841-3F8F-F3193DF9F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07C9D-54C8-ACA7-6E6E-D5A49B6BA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85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4B8E-EAE5-4D70-9170-F7D4F510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EA73F-66EB-EA4A-4809-F3CBDD22B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54D42-CDF9-ACDD-0069-A019BBCC2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2758-F364-5902-7B79-AAEE1B2C1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55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AEF0B-B7D7-62A1-9569-182F99B3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AC4E2-C7EE-FDB0-6462-DCDA78D22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72709-86AA-926E-2D56-407BC2436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B36DF-FA03-77CA-CDFE-765A02E72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53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062DB-62DD-F7FA-66C8-DD05E3C9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1A1C9-F810-E406-2B0E-094B0A593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0F1AE-1FA1-2FD1-16B1-62FBEDDD5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https://codesandbox.io/p/sandbox/zd2wly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5B1BF-F199-DE46-C347-F0007BB85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08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BF1D3-B17E-49B3-6820-273E86E5F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3BD40-4DEB-D2CB-0788-2DB75CA46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C7004-2471-9230-8D3C-8FC8EAB73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7D8D5-51A8-0C4B-EE3D-26B900DB8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62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AC1EF-0A7A-CADA-5A1B-4619DA2FD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01680-B54E-118D-4B84-04E09FE0A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B4AB8-40D4-F92E-4896-51DACD64C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9372-2636-E929-799D-C3832BB0D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DD1E5-829E-18E9-BA00-FD97F6419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DB09BD-CFE6-920F-6805-7E6C616E6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B2175F-A8FB-675F-A9B1-018552E42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56B0F-ECBF-EAEA-5043-6850CFAD0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981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4C12-2BEA-A8BF-76A1-BB255B1D3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BB89F-AE32-5B35-A291-7B3E49022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93BF5-00BC-0CB8-A276-8C198A236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26DD7-53BE-00B2-B538-03CDD0D6C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323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36809-6D1F-4571-A6E0-DF5BAFC63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BB3B0C-5757-2EE8-F3CB-A33E81622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827C8-D0B1-0FF5-BE29-4980075AF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E6F6D-7413-1F22-65E0-09F4F28A8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19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17414-0741-5E4D-BB79-17E7EC6C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263E26-C9A9-B357-161F-2E6706A0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3D9F9-5795-4862-B793-325045F2D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36AB-E319-0503-765B-A997F40D5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51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457E5-573D-DEDF-3490-749527EF0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D1186-2EA5-A4ED-71F3-658B0972F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97282-F164-5703-4646-A1447DEE4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D086C-AAD6-2834-BF53-343F92A48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05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ADF0B-C092-61E2-D0F1-4386C9DEA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0CCFF-9C05-F1FA-9F07-1627B7452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36B46-3A41-BB75-1608-1BE8F6122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43023-D5A1-B1F3-B149-7E126AC72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A3EF1-5A4C-B7F8-B6E1-B11D6050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FDA0D-309F-7B1A-46FA-371FAAC41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14B27D-AD94-6391-F049-BAC9CCC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7872E-9EF0-730B-A376-77875A478A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655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E0C78-C7B1-BFE7-1012-EFF40A52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C8832D-CF60-925C-C2EB-AEB975E91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C16B0-DC06-C314-9867-5A5F696E4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https://developer.mozilla.org/en-US/docs/Web/JavaScript/Reference/Operators/Destructuring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D196A-5819-4A51-519B-A087279BA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4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80BB4-7FE1-7F24-FF3E-E4D08F4B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DA944-F05C-81B4-2927-3B731B5EF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BB341-6B56-D1FC-A8E5-1DE62AAB5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F7AE5-9850-5D4E-9AFF-90DEBEEA1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826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905D-29EC-A623-97CE-37BFD4B3C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1057D-C2A9-FA71-943F-67B3FCEFD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13D17-515B-E966-C8A1-F766EAE96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https://www.w3schools.com/tags/ref_eventattributes.asp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BC654-724C-E71D-DE4F-3E99818B3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70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ABD7-3415-B956-F0A5-3F72F767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94E51-4F43-5196-5E65-0A1884234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752D2-BE3B-853B-5E91-9A31F5F0E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Forkajte</a:t>
            </a:r>
            <a:r>
              <a:rPr lang="en-US" dirty="0"/>
              <a:t> - https://codesandbox.io/p/sandbox/4f6yfl</a:t>
            </a:r>
          </a:p>
          <a:p>
            <a:endParaRPr lang="en-US" dirty="0"/>
          </a:p>
          <a:p>
            <a:r>
              <a:rPr lang="en-US" dirty="0"/>
              <a:t>https://legacy.reactjs.org/docs/forms.html#controlled-components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772EB-5C24-3949-7176-4DC97C930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88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5CD-A2DA-DD60-9A45-CC97E036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C1F54-F75E-E6EF-02BB-6B7640CF5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DBDA2-31AB-B8AC-5E4B-BFEBC55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1C05-6BC9-2947-A3F1-2736F5A6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77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3CC6-26C6-525A-3920-E6F9B2A50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A7A73A-CB45-ED0B-09CA-75D050643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B33B9-D2EF-7DC3-2D5B-30046EF0F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A9799-4F92-3A48-F5FA-B769E42E0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706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90B85-EEB8-0F76-B1B9-F40A63D7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8C460-5F72-96B6-5ADE-65972733D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24DAF-CA4A-DA27-EA1A-EE2EB48FF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F844B-AD42-FE20-0EC4-0600F2049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844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D1EE2-F44C-97F2-B3BB-8CBE69C66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4600F-47B2-8218-CFD1-D8F1DA061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C28C0-DCCD-9229-81F5-F20C96B0E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047E7-7773-82DD-F6F7-E950B4D5D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25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8C55F-9A22-FDBF-16B9-E84C4F45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27D4F4-571D-0FE0-A803-27D16340A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76AFE-D7B3-91D1-8124-8D0842B59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804D5-1989-9B0A-B3DF-3704330BF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668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C2F7E-9F1B-C2E9-8020-590D54310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CE7A4-8DB9-C2D8-9A36-AE9BD7A71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B16D3-FF4B-5C08-7E54-60C113150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6D696-B1F0-0DBA-BAB5-D32FBBAC0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187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3BD79-5E0A-2E93-12EE-4E13A88CC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549F6A-280E-7873-F14E-E11C57E86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C3A59-B5DA-D884-0D6C-F4583A125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473BC-27B4-2D64-03E5-FBCC508A0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918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9CCDD-07BE-C66C-D270-ED3A1CD7F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2A759-0C8E-5D06-F19A-37D261D8E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AD20D-AE87-7E43-45E3-699EC3E74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02171-46C5-573D-B3D3-C39A71D41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599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4345D-8857-4D9F-69A4-CF8C19F87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311B5B-539D-6D9D-5B0E-83E178686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E85A3F-3901-41CF-86BC-AD96CCE68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https://codesandbox.io/p/sandbox/9vtsjj</a:t>
            </a:r>
            <a:r>
              <a:rPr lang="en-US" dirty="0"/>
              <a:t>– React router sandbox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2B3FA-446B-83F5-C254-5FC275A0AA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043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BB692-F6E2-484E-D5A4-FC4410CA3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C0D5C2-59A4-BFE0-15C6-4B444B9F1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2C8A3-59C3-679A-7F16-C6BD1D82F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3A3AC-9185-E6A6-EDD2-9CC2E22F2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613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44CEC-9744-A44E-1294-B1D07541E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2AD8D2-6BD7-2DD3-B462-C79163020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00EB2-C5BA-8886-F7A3-896126DA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4D2D-C395-CC11-B07A-FB01BDA749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60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EED4-C7AC-A7F6-1C36-B6186617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BC740-18B2-5A1B-4897-EBE3B55B8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8ADE3-73F8-8E92-3310-49CF0B600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6CCD8-545E-B6AA-9481-80CFEDDC3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958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35323-BC11-840E-9CF7-EA92CD857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1EFFA-2BF1-D7F3-7F26-A4E91A430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4E63B-1A5D-A90D-37FA-9BC4F07BE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7BE2-AC85-1084-C766-9A0DCAA2A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40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6201-F08A-3F35-9119-6C52570D6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11FB2-E195-E24C-2EFC-338F6C3D0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2B05E-B5B5-AD45-2C30-E6CA2E692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2E1A5-B8BE-29CF-12B4-BD82D3E85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890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https://docs.google.com/document/d/1ZfTKb6A2HlamYXAGXTxDPfRBdQyZrbTcIpgXLMd4zP4/edit?usp=sharing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40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BDF27-60CB-7C80-A5D8-8C5C36A5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DB293-FA71-9144-2273-B5B5D5A96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0DE07-FB4F-C90E-88FC-3AD9F1EAF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https://www.youtube.com/watch?v=WVyCrI1cHi8&amp;list=PL-xu4i_QDSxcoDNeh8rx5-pHCCTOg0XsI</a:t>
            </a:r>
            <a:r>
              <a:rPr lang="en-US" dirty="0"/>
              <a:t> – </a:t>
            </a:r>
            <a:r>
              <a:rPr lang="en-US" dirty="0" err="1"/>
              <a:t>pogdledajte</a:t>
            </a:r>
            <a:r>
              <a:rPr lang="en-US" dirty="0"/>
              <a:t> video za </a:t>
            </a:r>
            <a:r>
              <a:rPr lang="en-US" dirty="0" err="1"/>
              <a:t>izjave</a:t>
            </a:r>
            <a:r>
              <a:rPr lang="en-US" dirty="0"/>
              <a:t> I </a:t>
            </a:r>
            <a:r>
              <a:rPr lang="en-US" dirty="0" err="1"/>
              <a:t>izraze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18184-21EC-204D-1124-796E8EEA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82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3076B-5742-8999-72C5-E753F42BE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72C576-8D1A-75BD-77FF-7FC85B4AA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C4868-AE73-EF0C-C503-8329C89FB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https://codesandbox.io/p/sandbox/s9h3s9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5FA03-475A-3E24-9119-DC789FCD2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19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E6F4A-A370-8FE5-F829-BC5483EB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73AA4-0E5B-7D5F-E955-C1A3975A4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FAF77-F8DD-D24E-251A-661FB86FE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CAB03-E1CA-309B-41BB-0A5DE3D03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36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28E59-07C0-067C-EF76-B6CEB47F9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98A56-F82D-8673-D53B-9EAF210A1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89BCCB-D762-699E-3369-1AD182AE4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92816-10E0-D4AE-7B50-B364A37C5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67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06/04/2025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06/04/2025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06/04/2025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06/04/2025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06/04/2025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06/04/2025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06/04/2025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06/04/2025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06/04/2025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06/04/2025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06/04/2025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06/04/2025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06/04/2025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REACT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JavaScript bibliotek</a:t>
            </a:r>
            <a:r>
              <a:rPr lang="en-US" dirty="0"/>
              <a:t>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DBFCA-E572-3247-6B77-16D845DDA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21E9-A4FC-C1FD-F3A7-270EFA37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2F42C-810D-2414-CCF0-5D5378EEA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b="1" dirty="0"/>
              <a:t>Kreiranje strukture za slike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dirty="0"/>
              <a:t>Kreirajte tri slike unutar omotačkog elementa (primjerice, wrapper).</a:t>
            </a:r>
          </a:p>
          <a:p>
            <a:pPr>
              <a:buFont typeface="+mj-lt"/>
              <a:buAutoNum type="arabicPeriod"/>
            </a:pPr>
            <a:r>
              <a:rPr lang="hr-HR" dirty="0"/>
              <a:t>Preuzmite URL-ove za slike s Google Image pretrage te ih postavite kao vrijednosti atributa izvora.</a:t>
            </a:r>
          </a:p>
          <a:p>
            <a:pPr>
              <a:buFont typeface="+mj-lt"/>
              <a:buAutoNum type="arabicPeriod"/>
            </a:pPr>
            <a:r>
              <a:rPr lang="hr-HR" dirty="0"/>
              <a:t>U CSS datoteci definirajte klasu (primjerice, food-img) koja postavlja visinu i širinu slike na 100px.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21910-AF6F-3085-A630-3BA26906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771" y="2510145"/>
            <a:ext cx="35814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72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889BB-EAAC-2142-C911-3D8CA25CC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850F48-A191-70F2-8C3A-F97671FD9C7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INLINE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37AD1-4C52-2CC7-CC11-C9666DDC9F27}"/>
              </a:ext>
            </a:extLst>
          </p:cNvPr>
          <p:cNvSpPr txBox="1"/>
          <p:nvPr/>
        </p:nvSpPr>
        <p:spPr>
          <a:xfrm>
            <a:off x="1165122" y="1604152"/>
            <a:ext cx="45277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Buduci</a:t>
            </a:r>
            <a:r>
              <a:rPr lang="en-US" dirty="0"/>
              <a:t> da je </a:t>
            </a:r>
            <a:r>
              <a:rPr lang="en-US" b="1" dirty="0" err="1"/>
              <a:t>customStyle</a:t>
            </a:r>
            <a:r>
              <a:rPr lang="en-US" b="1" dirty="0"/>
              <a:t> </a:t>
            </a:r>
            <a:r>
              <a:rPr lang="hr-HR" dirty="0"/>
              <a:t>obična JavaScript konstanta, možete ga mijenjati tijekom izvršavanja aplikacije. Primjerice, možete promijeniti boju naslova iz "red" u "blue" i odmah vidjeti promjenu nakon spremanja.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6B2D5-B687-038D-8C98-502F0116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370" y="1397675"/>
            <a:ext cx="4781550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34884-45AA-24EE-D808-72581AC05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5" y="3156769"/>
            <a:ext cx="4105275" cy="323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1E8A4C-7C55-C50F-A7C1-F1F3FA8D9E7D}"/>
              </a:ext>
            </a:extLst>
          </p:cNvPr>
          <p:cNvSpPr txBox="1"/>
          <p:nvPr/>
        </p:nvSpPr>
        <p:spPr>
          <a:xfrm>
            <a:off x="1150373" y="3635477"/>
            <a:ext cx="98765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💡 </a:t>
            </a:r>
            <a:r>
              <a:rPr lang="hr-HR" sz="1400" b="1" dirty="0"/>
              <a:t>Savjeti:</a:t>
            </a:r>
            <a:endParaRPr lang="hr-H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Konverzija CSS imena:</a:t>
            </a:r>
            <a:br>
              <a:rPr lang="hr-HR" sz="1400" dirty="0"/>
            </a:br>
            <a:r>
              <a:rPr lang="hr-HR" sz="1400" dirty="0"/>
              <a:t>CSS svojstva s više riječi trebaju biti u camelCase (npr. backgroundColor, marginTop).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Inline stilovi vs. CSS klase:</a:t>
            </a:r>
            <a:br>
              <a:rPr lang="hr-HR" sz="1400" dirty="0"/>
            </a:br>
            <a:r>
              <a:rPr lang="hr-HR" sz="1400" dirty="0"/>
              <a:t>React dokumentacija preporučuje korištenje CSS klasa za većinu stiliranja.</a:t>
            </a:r>
            <a:br>
              <a:rPr lang="hr-HR" sz="1400" dirty="0"/>
            </a:br>
            <a:r>
              <a:rPr lang="hr-HR" sz="1400" dirty="0"/>
              <a:t>Inline stilovi su korisni kada želite dinamički mijenjati stilove u aplikaciji.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Debugging:</a:t>
            </a:r>
            <a:br>
              <a:rPr lang="hr-HR" sz="1400" dirty="0"/>
            </a:br>
            <a:r>
              <a:rPr lang="hr-HR" sz="1400" dirty="0"/>
              <a:t>Ako dobijete grešku "The style property expects a mapping from style properties to values not a string", provjerite da ste unutar style atributa stavili JavaScript objekt, a ne string.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A78481-1008-F3A2-F36D-9C5676FFF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370" y="3487993"/>
            <a:ext cx="20002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90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A4D7-8701-0404-08B9-ADE56C4B2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A619-5D84-72B2-63E8-17A358E4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949CEA-2047-FC00-9A43-B4C957BDF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r-HR" b="1" dirty="0"/>
              <a:t>Dodajte logiku za dinamički sadržaj: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Dohvatite trenutačno vrijeme pomoću Date objekta.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ponoći i 12:00, neka h1 prikazuje "Good morning".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12:00 i 18:00, neka h1 prikazuje "Good afternoon".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18:00 i ponoći, neka h1 prikazuje "Good evening".</a:t>
            </a:r>
          </a:p>
          <a:p>
            <a:pPr>
              <a:buNone/>
            </a:pPr>
            <a:r>
              <a:rPr lang="hr-HR" b="1" dirty="0"/>
              <a:t>Primijenite CSS klasu: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U CSS datoteci definirajte klasu (npr. heading) s unaprijed pripremljenim stilovima.</a:t>
            </a:r>
          </a:p>
          <a:p>
            <a:pPr>
              <a:buNone/>
            </a:pPr>
            <a:r>
              <a:rPr lang="hr-HR" b="1" dirty="0"/>
              <a:t>Dodajte tu klasu h1 elementu kako biste primijenili odgovarajuće stilove.</a:t>
            </a:r>
          </a:p>
          <a:p>
            <a:pPr>
              <a:buNone/>
            </a:pPr>
            <a:r>
              <a:rPr lang="hr-HR" b="1" dirty="0"/>
              <a:t>Dodajte dinamičko inline stiliranje:</a:t>
            </a:r>
          </a:p>
          <a:p>
            <a:pPr>
              <a:buNone/>
            </a:pPr>
            <a:r>
              <a:rPr lang="hr-HR" b="1" dirty="0"/>
              <a:t>Na temelju trenutačnog vremena, postavite inline stilove tako da: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morning", tekst bude crven.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afternoon", tekst bude zelen.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evening", tekst bude plav.</a:t>
            </a:r>
            <a:endParaRPr lang="hr-H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330CF2-D0B0-3B34-62EC-A768F6E8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162300"/>
            <a:ext cx="2190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75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B59AD-6877-B8C7-5A64-C7C7D333F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DD375D-51EE-E116-B08D-C0E3AAA1CF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KOMPONENTE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6EEA2-BF8A-6D58-F649-502EEC0C246F}"/>
              </a:ext>
            </a:extLst>
          </p:cNvPr>
          <p:cNvSpPr txBox="1"/>
          <p:nvPr/>
        </p:nvSpPr>
        <p:spPr>
          <a:xfrm>
            <a:off x="1165122" y="1604152"/>
            <a:ext cx="45277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b="1" dirty="0"/>
              <a:t>Modularnost:</a:t>
            </a:r>
            <a:r>
              <a:rPr lang="hr-HR" dirty="0"/>
              <a:t> Razbijanjem koda na manje komponente olakšavate čitanje, održavanje i ponovno korištenje istog koda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Ponovno korištenje:</a:t>
            </a:r>
            <a:r>
              <a:rPr lang="hr-HR" dirty="0"/>
              <a:t> Jednom definiranu komponentu možete koristiti na više mjesta unutar aplikacije bez dupliciranja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Organizacija:</a:t>
            </a:r>
            <a:r>
              <a:rPr lang="hr-HR" dirty="0"/>
              <a:t> Manji </a:t>
            </a:r>
            <a:r>
              <a:rPr lang="hr-HR" dirty="0" err="1"/>
              <a:t>fajlovi</a:t>
            </a:r>
            <a:r>
              <a:rPr lang="hr-HR" dirty="0"/>
              <a:t> čine vaš projekt preglednijim i lakšim za navigaciju, pogotovo u većim aplikacijama.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689F5-586D-B7F0-5188-84868614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43" y="1604152"/>
            <a:ext cx="2857500" cy="74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8FD0C-90C7-0FA7-690C-475BB792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543" y="2491342"/>
            <a:ext cx="2838450" cy="1428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D4FE33-54B6-0CF3-7D45-F16D33AEE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543" y="4576762"/>
            <a:ext cx="1143000" cy="247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079FAA-31B4-B43E-6AA7-865B45BDB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543" y="4064332"/>
            <a:ext cx="3409950" cy="3143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4D314C-BA50-1F36-168D-FBD6C9AAB4F7}"/>
              </a:ext>
            </a:extLst>
          </p:cNvPr>
          <p:cNvSpPr txBox="1"/>
          <p:nvPr/>
        </p:nvSpPr>
        <p:spPr>
          <a:xfrm>
            <a:off x="7128258" y="5205138"/>
            <a:ext cx="285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isto</a:t>
            </a:r>
            <a:r>
              <a:rPr lang="en-US" dirty="0"/>
              <a:t> za </a:t>
            </a:r>
            <a:r>
              <a:rPr lang="en-US" dirty="0" err="1"/>
              <a:t>liste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58341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584CA-E51E-16C8-7E3B-EB876F18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4ED0-12CD-A711-AFA9-01C58866B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C53EB-D1E4-81D7-3921-508646244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err="1"/>
              <a:t>Segmentirajte</a:t>
            </a:r>
            <a:r>
              <a:rPr lang="en-US" b="1" dirty="0"/>
              <a:t> </a:t>
            </a:r>
            <a:r>
              <a:rPr lang="en-US" b="1" dirty="0" err="1"/>
              <a:t>kod</a:t>
            </a:r>
            <a:r>
              <a:rPr lang="en-US" b="1" dirty="0"/>
              <a:t> </a:t>
            </a:r>
            <a:r>
              <a:rPr lang="en-US" b="1" dirty="0" err="1"/>
              <a:t>iz</a:t>
            </a:r>
            <a:r>
              <a:rPr lang="en-US" b="1" dirty="0"/>
              <a:t> Good afternoon </a:t>
            </a:r>
            <a:r>
              <a:rPr lang="en-US" b="1" dirty="0" err="1"/>
              <a:t>vjezbe</a:t>
            </a:r>
            <a:r>
              <a:rPr lang="en-US" b="1" dirty="0"/>
              <a:t> u </a:t>
            </a:r>
            <a:r>
              <a:rPr lang="en-US" b="1" dirty="0" err="1"/>
              <a:t>komponente</a:t>
            </a:r>
            <a:r>
              <a:rPr lang="en-US" b="1" dirty="0"/>
              <a:t>.</a:t>
            </a:r>
            <a:endParaRPr lang="hr-H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A569EC-9DD4-1CC6-03AB-0A63DCBC6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162300"/>
            <a:ext cx="2190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99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27CC-0D5A-CE17-3509-D770949F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F53004-562C-0707-A153-54FDE3DA94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270C9-D674-81AF-6144-BB194663E0D1}"/>
              </a:ext>
            </a:extLst>
          </p:cNvPr>
          <p:cNvSpPr txBox="1"/>
          <p:nvPr/>
        </p:nvSpPr>
        <p:spPr>
          <a:xfrm>
            <a:off x="1165122" y="1604152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hr-HR" dirty="0"/>
              <a:t>Razbijanje koda na manje dijelove čini ga preglednijim i lakšim za održavanje.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</a:t>
            </a:r>
            <a:r>
              <a:rPr lang="hr-HR" dirty="0"/>
              <a:t>Import i </a:t>
            </a:r>
            <a:r>
              <a:rPr lang="hr-HR" dirty="0" err="1"/>
              <a:t>export</a:t>
            </a:r>
            <a:r>
              <a:rPr lang="hr-HR" dirty="0"/>
              <a:t> omogućuju ponovno korištenje koda i jasniju organizaciju projekata.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M</a:t>
            </a:r>
            <a:r>
              <a:rPr lang="hr-HR" dirty="0" err="1"/>
              <a:t>odularnost</a:t>
            </a:r>
            <a:r>
              <a:rPr lang="hr-HR" dirty="0"/>
              <a:t> je temelj za složenije aplikacije, uključujući i </a:t>
            </a:r>
            <a:r>
              <a:rPr lang="hr-HR" dirty="0" err="1"/>
              <a:t>React</a:t>
            </a:r>
            <a:r>
              <a:rPr lang="hr-HR" dirty="0"/>
              <a:t> projekte, gdje se komponente također uvoze i izvoze na sličan način.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963268-D743-4800-F783-9A0619336F5C}"/>
              </a:ext>
            </a:extLst>
          </p:cNvPr>
          <p:cNvSpPr txBox="1"/>
          <p:nvPr/>
        </p:nvSpPr>
        <p:spPr>
          <a:xfrm>
            <a:off x="7157582" y="264760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Svaki modul (</a:t>
            </a:r>
            <a:r>
              <a:rPr lang="hr-HR" dirty="0" err="1"/>
              <a:t>fajl</a:t>
            </a:r>
            <a:r>
              <a:rPr lang="hr-HR" dirty="0"/>
              <a:t>) može imati samo jedan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24EAC-7BA7-FF30-7D5B-C8864A98E20E}"/>
              </a:ext>
            </a:extLst>
          </p:cNvPr>
          <p:cNvSpPr txBox="1"/>
          <p:nvPr/>
        </p:nvSpPr>
        <p:spPr>
          <a:xfrm>
            <a:off x="7168167" y="3314474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Kada uvozite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r>
              <a:rPr lang="hr-HR" dirty="0"/>
              <a:t>, možete mu dati bilo koje 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48D391-2504-AE5F-AB60-D91BA2FD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167" y="904073"/>
            <a:ext cx="1895475" cy="857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77BD28-5E5E-B155-48AA-E6BCC6815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583" y="1875849"/>
            <a:ext cx="2609850" cy="657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FBA14-6C45-F76B-AC18-6C23A10550C7}"/>
              </a:ext>
            </a:extLst>
          </p:cNvPr>
          <p:cNvSpPr txBox="1"/>
          <p:nvPr/>
        </p:nvSpPr>
        <p:spPr>
          <a:xfrm>
            <a:off x="7157583" y="4847082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A</a:t>
            </a:r>
            <a:r>
              <a:rPr lang="hr-HR" dirty="0" err="1"/>
              <a:t>ko</a:t>
            </a:r>
            <a:r>
              <a:rPr lang="hr-HR" dirty="0"/>
              <a:t> želite izvesti više stvari iz istog modula, možete koristiti imenovane </a:t>
            </a:r>
            <a:r>
              <a:rPr lang="hr-HR" dirty="0" err="1"/>
              <a:t>exporte</a:t>
            </a:r>
            <a:endParaRPr lang="hr-H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37ED86-B22D-7DA8-1E2C-E33FE476B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888" y="4015125"/>
            <a:ext cx="2458557" cy="731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CF51F3-C963-9DF8-8449-93A69963F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562" y="4052607"/>
            <a:ext cx="3131843" cy="6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99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7D2D-695B-63FF-47E3-C61631E2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1D0379-31F3-AE87-2CBE-81B7A3BD2CB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EA1064-7B0F-CD38-97BA-0736E92A1809}"/>
              </a:ext>
            </a:extLst>
          </p:cNvPr>
          <p:cNvSpPr txBox="1"/>
          <p:nvPr/>
        </p:nvSpPr>
        <p:spPr>
          <a:xfrm>
            <a:off x="990600" y="1352423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Možete uvesti sve iz modula koristeći zvjezdicu (*), što stvara objekt s </a:t>
            </a:r>
            <a:r>
              <a:rPr lang="hr-HR" dirty="0" err="1"/>
              <a:t>exportiranim</a:t>
            </a:r>
            <a:r>
              <a:rPr lang="hr-HR" dirty="0"/>
              <a:t> vrijednostima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E8520-87B0-2415-8381-758474FE32B6}"/>
              </a:ext>
            </a:extLst>
          </p:cNvPr>
          <p:cNvSpPr txBox="1"/>
          <p:nvPr/>
        </p:nvSpPr>
        <p:spPr>
          <a:xfrm>
            <a:off x="1043813" y="259146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Ovo smanjuje jasnoću, pa se često ne preporučuje.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86014-1019-565C-87AE-E55F4DF60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88" y="3789807"/>
            <a:ext cx="5191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94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9498-88BA-6922-994F-12A0B97B6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0E06-1F24-72F7-E50D-4F7BD30E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45EB5F-C325-E098-9028-F3ECD9DB4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err="1"/>
              <a:t>Uvezite</a:t>
            </a:r>
            <a:r>
              <a:rPr lang="en-US" dirty="0"/>
              <a:t> </a:t>
            </a:r>
            <a:r>
              <a:rPr lang="hr-HR" dirty="0"/>
              <a:t>funkcije koje se nalaze u datoteci </a:t>
            </a:r>
            <a:r>
              <a:rPr lang="hr-HR" b="1" dirty="0"/>
              <a:t>calculator.js,</a:t>
            </a:r>
            <a:r>
              <a:rPr lang="hr-HR" dirty="0"/>
              <a:t> a nakon uvoza, one će se koristiti u svakom od ovih </a:t>
            </a:r>
            <a:r>
              <a:rPr lang="hr-HR" b="1" dirty="0"/>
              <a:t>&lt;li&gt; </a:t>
            </a:r>
            <a:r>
              <a:rPr lang="hr-HR" dirty="0"/>
              <a:t>elemenata za izračunavanje broja koji će se prikazati na web stranici.</a:t>
            </a:r>
          </a:p>
          <a:p>
            <a:r>
              <a:rPr lang="hr-HR" dirty="0"/>
              <a:t>Cilj je da rezultati budu isti kao na slici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7703F-B7D8-4947-BC44-D4A0F3C13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333" y="4240951"/>
            <a:ext cx="1314450" cy="130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E15E3-0857-9899-C780-A62806C3C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325" y="828122"/>
            <a:ext cx="2884504" cy="29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05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E2D2E-C170-0B63-948A-C5CAD90F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8C924B-0A49-B989-2897-AE56170E332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442EB-FD42-3B0A-9B00-5F86D24B858E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B7CA0-653E-A8F2-41E9-12C8163D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1D33F-E988-8DA8-C23A-9B2585F32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79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2D4C6-7E62-4717-197E-3FD3713E1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F0B421-5962-8373-2021-79C1265B429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507D5-F989-F31B-06D7-0E070C4D1C94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9A80D-7280-D6C0-A667-AF33F9E46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8B397-8793-8CD3-1713-36FB7AC28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17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E6F83C-F0B4-8FE9-F30F-B5B791B4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83" y="3638659"/>
            <a:ext cx="6571277" cy="2447800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REACT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🔹 Snaga Reacta leži u njegovoj sposobnosti da složeno korisničko sučelje razbije na manje, upravljive dijelove nazvane komponente. Ovaj modularni pristup olakšava održavanje i ažuriranje koda.</a:t>
            </a:r>
          </a:p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Namijenjen je izradi modernih, interaktivnih web sučelja.</a:t>
            </a:r>
          </a:p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Visoko je cijenjen na tržištu rada, pogotovo za full-stack i frontend developere.</a:t>
            </a:r>
          </a:p>
          <a:p>
            <a:pPr marL="0" indent="0">
              <a:buNone/>
            </a:pPr>
            <a:r>
              <a:rPr lang="en-GB" sz="1400" kern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Pruža jednostavan, ali snažan pristup za kreiranje ponovno upotrebljivih elemenata korisničkog sučelja.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7D7787-49EB-6B9B-05DA-9D86D643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471" y="771541"/>
            <a:ext cx="59817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F3BC-4F4D-3684-DAAE-4B7649116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90BF-6F9D-20EA-E6CE-D4C0DB49B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58B5A-7F87-EBC3-DAAD-135558665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Stiliziraj</a:t>
            </a:r>
            <a:r>
              <a:rPr lang="en-US" dirty="0"/>
              <a:t> </a:t>
            </a:r>
            <a:r>
              <a:rPr lang="en-US" dirty="0" err="1"/>
              <a:t>App.jsx</a:t>
            </a:r>
            <a:r>
              <a:rPr lang="en-US" dirty="0"/>
              <a:t> I Card </a:t>
            </a:r>
            <a:r>
              <a:rPr lang="en-US" dirty="0" err="1"/>
              <a:t>komponentu</a:t>
            </a:r>
            <a:r>
              <a:rPr lang="en-US" dirty="0"/>
              <a:t> da </a:t>
            </a:r>
            <a:r>
              <a:rPr lang="en-US" dirty="0" err="1"/>
              <a:t>izgleda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slici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Prebaci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u contacts.js file I </a:t>
            </a:r>
            <a:r>
              <a:rPr lang="en-US" dirty="0" err="1"/>
              <a:t>iscitaj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u </a:t>
            </a:r>
            <a:r>
              <a:rPr lang="en-US" dirty="0" err="1"/>
              <a:t>App.jsx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A4EE8-EC54-72C8-AD62-43E11FE8E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26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51AB2-C3AB-3863-B97D-D58033F1A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317A4B-5EB7-3958-E69D-E92AA82E32B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0E7C8-CFF8-B496-C7D7-1BA371F84FBA}"/>
              </a:ext>
            </a:extLst>
          </p:cNvPr>
          <p:cNvSpPr txBox="1"/>
          <p:nvPr/>
        </p:nvSpPr>
        <p:spPr>
          <a:xfrm>
            <a:off x="990600" y="2142570"/>
            <a:ext cx="57610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Prepoznajte dijelove vašeg UI-ja (npr. avatar slika, detalji kontakta) koji se mogu izdvojiti kao vlastite komponente.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T</a:t>
            </a:r>
            <a:r>
              <a:rPr lang="hr-HR" dirty="0"/>
              <a:t>o čini kod preglednijim i olakšava njegovo ponovno korištenje u različitim dijelovima aplikacije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5400A-5043-70A1-6430-B17260CF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839" y="810044"/>
            <a:ext cx="3381014" cy="2209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6ED11-270F-9D45-0611-FC82BAB1F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820" y="3250357"/>
            <a:ext cx="2064045" cy="242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53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9D2BE-A82B-0AF3-A20C-7A00BF0B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44FB70-3D77-DC46-AFDB-6D8AA4639E8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DEV TOOLS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4A0D1-36ED-A4A5-1ABE-5F3BCBAA449F}"/>
              </a:ext>
            </a:extLst>
          </p:cNvPr>
          <p:cNvSpPr txBox="1"/>
          <p:nvPr/>
        </p:nvSpPr>
        <p:spPr>
          <a:xfrm>
            <a:off x="976423" y="4991986"/>
            <a:ext cx="300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Works on all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30031-2C7A-FE68-3E98-40E3BD8E1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56" y="1236951"/>
            <a:ext cx="7155712" cy="1524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A5C8A3-8F08-E20A-1FC9-729CE7436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45" y="2921950"/>
            <a:ext cx="1303929" cy="1384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A1958B-FAE5-6E9E-6B2B-1BFEAAF04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521" y="3134512"/>
            <a:ext cx="4036939" cy="11716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6B1D79-815C-5BCF-F5B1-558019993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2418" y="3008011"/>
            <a:ext cx="2282061" cy="14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7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69631-7CBA-4ABA-9BB6-AF69D303E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2251-7F1C-3D0C-887A-E5913442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F20EC-8DDC-AA50-039C-8F7DF30D2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Izradite</a:t>
            </a:r>
            <a:r>
              <a:rPr lang="en-US" dirty="0"/>
              <a:t> Avatar </a:t>
            </a:r>
            <a:r>
              <a:rPr lang="en-US" dirty="0" err="1"/>
              <a:t>komponentu</a:t>
            </a:r>
            <a:r>
              <a:rPr lang="en-US" dirty="0"/>
              <a:t> I </a:t>
            </a:r>
            <a:r>
              <a:rPr lang="en-US" dirty="0" err="1"/>
              <a:t>postavite</a:t>
            </a:r>
            <a:r>
              <a:rPr lang="en-US" dirty="0"/>
              <a:t> </a:t>
            </a:r>
            <a:r>
              <a:rPr lang="en-US" dirty="0" err="1"/>
              <a:t>dinamicki</a:t>
            </a:r>
            <a:r>
              <a:rPr lang="en-US" dirty="0"/>
              <a:t> parameter </a:t>
            </a:r>
            <a:r>
              <a:rPr lang="en-US" dirty="0" err="1"/>
              <a:t>img</a:t>
            </a:r>
            <a:r>
              <a:rPr lang="en-US" dirty="0"/>
              <a:t> koji se </a:t>
            </a:r>
            <a:r>
              <a:rPr lang="en-US" dirty="0" err="1"/>
              <a:t>proslijdjuje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Izradite</a:t>
            </a:r>
            <a:r>
              <a:rPr lang="en-US" dirty="0"/>
              <a:t> Detail </a:t>
            </a:r>
            <a:r>
              <a:rPr lang="en-US" dirty="0" err="1"/>
              <a:t>komponentu</a:t>
            </a:r>
            <a:r>
              <a:rPr lang="en-US" dirty="0"/>
              <a:t> za </a:t>
            </a:r>
            <a:r>
              <a:rPr lang="en-US" dirty="0" err="1"/>
              <a:t>tel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I email</a:t>
            </a:r>
          </a:p>
          <a:p>
            <a:r>
              <a:rPr lang="en-US" dirty="0"/>
              <a:t>2. </a:t>
            </a:r>
            <a:r>
              <a:rPr lang="en-US" dirty="0" err="1"/>
              <a:t>Istrazi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dev </a:t>
            </a:r>
            <a:r>
              <a:rPr lang="en-US" dirty="0" err="1"/>
              <a:t>toolsom</a:t>
            </a:r>
            <a:r>
              <a:rPr lang="en-US" dirty="0"/>
              <a:t> da </a:t>
            </a:r>
            <a:r>
              <a:rPr lang="en-US" dirty="0" err="1"/>
              <a:t>vidis</a:t>
            </a:r>
            <a:r>
              <a:rPr lang="en-US" dirty="0"/>
              <a:t> da li se </a:t>
            </a:r>
            <a:r>
              <a:rPr lang="en-US" dirty="0" err="1"/>
              <a:t>dobre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proslijdjuju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BDE1F-C601-6C18-05D0-84FE7DCB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16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7DF0C-B87F-1534-EFF5-2A3527096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D31D95-A0C8-C05A-637E-B29F430D160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MAP/FILTER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6EF033-C22C-4CE4-7AF7-100779B3F12A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Koristi se za prolazak kroz niz i vraćanje novog niza gdje je svaki element rezultat primijenjene funkcije.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D60B3-9DB4-06E0-D8D1-F2F1CCE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381865"/>
            <a:ext cx="3495675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6FE86-2246-0313-447D-F64F2905E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4431819"/>
            <a:ext cx="3752850" cy="657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B88FF-B2F4-A5A0-15F1-02BEB15F92B8}"/>
              </a:ext>
            </a:extLst>
          </p:cNvPr>
          <p:cNvSpPr txBox="1"/>
          <p:nvPr/>
        </p:nvSpPr>
        <p:spPr>
          <a:xfrm>
            <a:off x="990600" y="3679376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Stvara novi niz koji sadrži samo one elemente koji zadovoljavaju određeni uvjet.</a:t>
            </a:r>
          </a:p>
        </p:txBody>
      </p:sp>
    </p:spTree>
    <p:extLst>
      <p:ext uri="{BB962C8B-B14F-4D97-AF65-F5344CB8AC3E}">
        <p14:creationId xmlns:p14="http://schemas.microsoft.com/office/powerpoint/2010/main" val="58372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709A9-709F-62D3-FCD8-F45F95ACA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569268-E924-2C35-B44E-BF0817CE3B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REDUCE/FIND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F3E5C8-B75B-2B47-6337-4BB063A898C5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Akumulira vrijednost prolaskom kroz niz. Koristan je za izračune poput zbrajanja svih elemenata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93736-BCE1-0A84-8E33-76817AEC37E1}"/>
              </a:ext>
            </a:extLst>
          </p:cNvPr>
          <p:cNvSpPr txBox="1"/>
          <p:nvPr/>
        </p:nvSpPr>
        <p:spPr>
          <a:xfrm>
            <a:off x="990600" y="3110152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prvi element u nizu koji zadovoljava uvjet, a zatim prestaje s iteracijom.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D2089-F786-943F-D288-BF7174EB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071452"/>
            <a:ext cx="4191000" cy="752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A779D1-D9C6-EF0D-724F-46B53359A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3657074"/>
            <a:ext cx="4124325" cy="72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63602-C908-DA98-8B7E-9C8C887441A8}"/>
              </a:ext>
            </a:extLst>
          </p:cNvPr>
          <p:cNvSpPr txBox="1"/>
          <p:nvPr/>
        </p:nvSpPr>
        <p:spPr>
          <a:xfrm>
            <a:off x="990600" y="456841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indeks prvog elementa koji zadovoljava uvjet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21CD3A-43DF-363C-06EB-A4BDD9DCE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" y="5075106"/>
            <a:ext cx="47815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76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9789B-FBD7-4E71-35D3-19409A28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A37DC7-39A2-46E5-3328-D2C373B188D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MAPIRANJE PODATAKA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11EC8-8B1F-277E-7DA6-3CDCA4421CBF}"/>
              </a:ext>
            </a:extLst>
          </p:cNvPr>
          <p:cNvSpPr txBox="1"/>
          <p:nvPr/>
        </p:nvSpPr>
        <p:spPr>
          <a:xfrm>
            <a:off x="990600" y="1352423"/>
            <a:ext cx="93814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Metoda map() omogućuje vam da dinamički generirate React komponente iz niza podataka, čime eliminirate ručno ponavljanje i smanjujete količinu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Povećava se preglednost i održivost koda jer se svi podaci prosljeđuju putem props-a.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A825BB-2BC4-F0C7-FB28-210396D0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859" y="3338378"/>
            <a:ext cx="3429000" cy="1504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7B8A2-4F72-F68D-1A4D-4708769E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143865"/>
            <a:ext cx="4876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1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0814F-5AFD-DAFA-6B3D-05D3B79BE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9C84-25F6-DF05-5407-F15705D4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845736-B73B-CDBA-4510-6C519ED14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I</a:t>
            </a:r>
            <a:r>
              <a:rPr lang="hr-HR" dirty="0"/>
              <a:t>sprobajte prikazati identifikator kontakta unutar komponente </a:t>
            </a:r>
            <a:r>
              <a:rPr lang="en-US" dirty="0"/>
              <a:t>card (id)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A629B-E2F4-3389-9D9E-B6AC513B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596" y="1663700"/>
            <a:ext cx="33242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90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FDA1D-E40A-DDEC-670F-D4005E31F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954A-E3F0-F47E-448D-560E9E83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F20815-5CE4-F436-CBA6-164DF17C0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Forkajte</a:t>
            </a:r>
            <a:r>
              <a:rPr lang="en-US" dirty="0"/>
              <a:t> emoji </a:t>
            </a:r>
            <a:r>
              <a:rPr lang="en-US" dirty="0" err="1"/>
              <a:t>projekat</a:t>
            </a:r>
            <a:endParaRPr lang="en-US" dirty="0"/>
          </a:p>
          <a:p>
            <a:br>
              <a:rPr lang="en-US" dirty="0"/>
            </a:br>
            <a:r>
              <a:rPr lang="en-US" dirty="0"/>
              <a:t>2. </a:t>
            </a:r>
            <a:r>
              <a:rPr lang="hr-HR" dirty="0"/>
              <a:t>Kreirajte Entry komponentu</a:t>
            </a:r>
            <a:endParaRPr lang="en-US" dirty="0"/>
          </a:p>
          <a:p>
            <a:r>
              <a:rPr lang="en-US" dirty="0"/>
              <a:t>3. </a:t>
            </a:r>
            <a:r>
              <a:rPr lang="hr-HR" dirty="0"/>
              <a:t>Zamijenite hardkodirane unose s Entry komponentama</a:t>
            </a:r>
            <a:endParaRPr lang="en-US" dirty="0"/>
          </a:p>
          <a:p>
            <a:r>
              <a:rPr lang="en-US" dirty="0"/>
              <a:t>4. </a:t>
            </a:r>
            <a:r>
              <a:rPr lang="hr-HR" dirty="0"/>
              <a:t>Importirajte i koristite emojipedia podatke</a:t>
            </a:r>
            <a:endParaRPr lang="en-US" dirty="0"/>
          </a:p>
          <a:p>
            <a:r>
              <a:rPr lang="en-US" dirty="0"/>
              <a:t>5. </a:t>
            </a:r>
            <a:r>
              <a:rPr lang="pt-BR" dirty="0"/>
              <a:t>Mapirajte emojipedia niz na Entry komponente</a:t>
            </a:r>
            <a:endParaRPr lang="en-US" dirty="0"/>
          </a:p>
          <a:p>
            <a:r>
              <a:rPr lang="en-US" dirty="0"/>
              <a:t>6. </a:t>
            </a:r>
            <a:r>
              <a:rPr lang="hr-HR" dirty="0"/>
              <a:t>Stilizirajte vaš Emoji Dictionary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FCFF0-D6EB-CD75-402A-E6D38291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97" y="2027475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59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04EF2-5A0E-209A-11CB-724245E9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5E9E0B-3A84-5E8F-4003-255F7C88923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ARROW FUNKCIJE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307008-C2DB-7125-8CF4-4E5BD27DACCA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Ekvivalentno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E19D5-F2D1-D248-046E-DD95AD35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65" y="1997855"/>
            <a:ext cx="2114550" cy="447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4710E-E146-1F37-9D32-1198DDF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275" y="1997855"/>
            <a:ext cx="2324100" cy="781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52D42C-4292-162F-02BD-548E019C9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665" y="3691077"/>
            <a:ext cx="2638425" cy="1276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BD8573-729B-ACAC-BE9D-BCAFB8E47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114" y="3691077"/>
            <a:ext cx="2924175" cy="1562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42C3B9-9301-81CA-F0E9-3B7554EA6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923" y="3691077"/>
            <a:ext cx="33051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4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F141-A3E2-4CA1-3B1B-116B7F42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C1869D-F84B-1627-462C-70C687EED57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SANDBOX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57242-2B80-B6E9-F0F4-4D461B006497}"/>
              </a:ext>
            </a:extLst>
          </p:cNvPr>
          <p:cNvSpPr txBox="1"/>
          <p:nvPr/>
        </p:nvSpPr>
        <p:spPr>
          <a:xfrm>
            <a:off x="570614" y="1648311"/>
            <a:ext cx="6145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👉CodeSandbox omogućuje trenutačno postavljanje i deployanje vaših React projekata bez potrebe za komplikacijama poput instalacije Reacta ili upravljanja različitim verzijama. 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Ovaj alat je posebno koristan za zajedničko kodiranje, učinkovito upravljanje ovisnostima i jednostavno dijeljenje vaših aplikacija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3A20D-96C1-DFA5-CD7C-DF67E2F39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955" y="1648311"/>
            <a:ext cx="3438065" cy="23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76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01EA7-57F2-7CBF-C820-D9DF4D426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3450-F591-3916-5292-3C3F1403B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BA2AA8-A869-E303-FCE0-2BDD9D74C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pl-PL" dirty="0"/>
              <a:t>Zamijenite anonimne </a:t>
            </a:r>
            <a:r>
              <a:rPr lang="en-US" dirty="0"/>
              <a:t>za </a:t>
            </a:r>
            <a:r>
              <a:rPr lang="en-US" dirty="0" err="1"/>
              <a:t>stvaranej</a:t>
            </a:r>
            <a:r>
              <a:rPr lang="en-US" dirty="0"/>
              <a:t> Entry </a:t>
            </a:r>
            <a:r>
              <a:rPr lang="en-US" dirty="0" err="1"/>
              <a:t>komponente</a:t>
            </a:r>
            <a:r>
              <a:rPr lang="en-US" dirty="0"/>
              <a:t> </a:t>
            </a:r>
            <a:r>
              <a:rPr lang="pl-PL" dirty="0"/>
              <a:t>napisane tradicionalnim načinom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arrow </a:t>
            </a:r>
            <a:r>
              <a:rPr lang="en-US" dirty="0" err="1"/>
              <a:t>funkcijama</a:t>
            </a:r>
            <a:r>
              <a:rPr lang="en-US" dirty="0"/>
              <a:t> u Emoji </a:t>
            </a:r>
            <a:r>
              <a:rPr lang="en-US" dirty="0" err="1"/>
              <a:t>projektu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0C5C9B-6BA2-667F-89AF-5D6D04BD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26" y="2189707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18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43F87-C707-082D-3C8A-E191FC98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A2680F-4232-8817-A7E2-6B1B8B1DFD9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USLOVNO PRIKAZIVANJE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EA5743-5992-1B39-A4F4-8150E1B30DC7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Uslovno renderiranje</a:t>
            </a:r>
            <a:r>
              <a:rPr lang="hr-HR" dirty="0"/>
              <a:t> u Reactu omogućuje vam da prilagodite korisničko iskustvo prikazivanjem različitih komponenti na temelju određenih uvjeta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6ECA6-5DE3-8880-4EA8-9CD53EABD6F7}"/>
              </a:ext>
            </a:extLst>
          </p:cNvPr>
          <p:cNvSpPr txBox="1"/>
          <p:nvPr/>
        </p:nvSpPr>
        <p:spPr>
          <a:xfrm>
            <a:off x="990600" y="219560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Ternarni operator</a:t>
            </a:r>
            <a:r>
              <a:rPr lang="hr-HR" dirty="0"/>
              <a:t> i </a:t>
            </a:r>
            <a:r>
              <a:rPr lang="hr-HR" b="1" dirty="0"/>
              <a:t>AND operator</a:t>
            </a:r>
            <a:r>
              <a:rPr lang="hr-HR" dirty="0"/>
              <a:t> olakšavaju implementaciju ove logike unutar JSX-a, čineći kod sažetijim i čitljivijim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1F6C4-A5D0-E1F1-7559-94B7270F5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314700"/>
            <a:ext cx="176212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537289-C3C3-4BD1-7B0B-435ED6A9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512087"/>
            <a:ext cx="48577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31052-4196-5FB1-1D9B-F124E894A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E942-440D-36C7-D95E-88AB2583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F00EB9-49F4-9B33-3D63-DD187037F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/>
              <a:t>Zadatak: Implementacija Login komponente u projektu s karticama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b="1" dirty="0"/>
              <a:t>Login komponenta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Kreirajte komponentu koja sadrži dva polja za unos (npr. korisničko ime i lozinku) te jedan gumb za slanje (submit).</a:t>
            </a:r>
          </a:p>
          <a:p>
            <a:pPr>
              <a:buFont typeface="+mj-lt"/>
              <a:buAutoNum type="arabicPeriod"/>
            </a:pPr>
            <a:r>
              <a:rPr lang="hr-HR" b="1" dirty="0"/>
              <a:t>Logika prikaza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korisnik nije prijavljen, prikazuje se Login ekran.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je korisnik prijavljen, prikazuje se popis kartica.</a:t>
            </a:r>
          </a:p>
          <a:p>
            <a:r>
              <a:rPr lang="hr-HR" dirty="0"/>
              <a:t>Ova struktura omogućuje jednostavno i jasno iskustvo korisnicima prilikom prijave u aplikaciju.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E30E4-D93C-8F61-4C83-D5368D88D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758" y="2371725"/>
            <a:ext cx="16954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39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90CA3-7928-68DF-5949-C41AC84BD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947607-8013-5137-AE7C-FAC1E328930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898B84-99E4-6FF1-F1C9-62B48895D713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UI koji korisnik vidi je funkcija (izraz) trenutnog stanja vaše aplikacije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88AC0-2A5F-3C5D-A18A-382A8CF0AD43}"/>
              </a:ext>
            </a:extLst>
          </p:cNvPr>
          <p:cNvSpPr txBox="1"/>
          <p:nvPr/>
        </p:nvSpPr>
        <p:spPr>
          <a:xfrm>
            <a:off x="990600" y="287428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Deklarativni pristup: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Opisujete </a:t>
            </a:r>
            <a:r>
              <a:rPr lang="hr-HR" b="1" dirty="0"/>
              <a:t>što</a:t>
            </a:r>
            <a:r>
              <a:rPr lang="hr-HR" dirty="0"/>
              <a:t> bi se trebalo dogoditi, a React se brine o tome </a:t>
            </a:r>
            <a:r>
              <a:rPr lang="hr-HR" b="1" dirty="0"/>
              <a:t>kako</a:t>
            </a:r>
            <a:r>
              <a:rPr lang="hr-HR" dirty="0"/>
              <a:t> to postić</a:t>
            </a:r>
            <a:r>
              <a:rPr lang="en-US" dirty="0" err="1"/>
              <a:t>i</a:t>
            </a:r>
            <a:r>
              <a:rPr lang="en-US" dirty="0"/>
              <a:t>.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F2DAD-5F7A-DF61-02A2-C7182F94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87" y="1849219"/>
            <a:ext cx="3290119" cy="87736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8021E29-AA2C-9D1E-4667-A48C99E49212}"/>
              </a:ext>
            </a:extLst>
          </p:cNvPr>
          <p:cNvGrpSpPr/>
          <p:nvPr/>
        </p:nvGrpSpPr>
        <p:grpSpPr>
          <a:xfrm>
            <a:off x="1222887" y="3758696"/>
            <a:ext cx="5334000" cy="1340082"/>
            <a:chOff x="1222887" y="4075801"/>
            <a:chExt cx="5334000" cy="13400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861EDC-D8F6-04C0-E4AC-83D9BF30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2887" y="4075801"/>
              <a:ext cx="2209800" cy="3619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95224F-46B1-1FEB-30CD-32A74AB05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2887" y="4444333"/>
              <a:ext cx="5334000" cy="971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126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17A86-7ADE-EE67-13B5-6EE947D3C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56A686-0A95-8D42-F338-39E3CC16EC0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723C9-BD7B-319E-7EA7-6C1CC5BD9664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Imperativno</a:t>
            </a:r>
            <a:r>
              <a:rPr lang="en-US" dirty="0"/>
              <a:t> </a:t>
            </a:r>
            <a:r>
              <a:rPr lang="en-US" dirty="0" err="1"/>
              <a:t>programiranje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ABB99-D80F-2CFA-1937-2684A92ADA5B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9BFC5-E9AD-BE1C-7F12-698FA5AFD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2" y="1971697"/>
            <a:ext cx="4020011" cy="13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97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D94A3-CF3E-4920-77BD-750A80CA3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39E6-537C-6BC9-5AA3-86CA3FCF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A50930-63ED-CDAD-7253-771485197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hr-HR" b="1" dirty="0"/>
              <a:t>Kreirajte React aplikaciju u kojoj ćete prikazati paragraf s tekstom (npr. "Buy milk") i dva gumba. Jedan gumb treba promijeniti stil teksta tako da se on precrta (primjena "line-through"), a drugi gumb treba vratiti tekst u prvobitni oblik.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72655-AEE1-0A11-9B66-58A0C90CC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780" y="2962889"/>
            <a:ext cx="26479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41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0E979-E0C9-899A-6E6D-898C9DC5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8C5714-84F4-4405-42CF-CA796A2F1DA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HOOKS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84E4D-B5C4-D5FF-C218-12E4477CAAB8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useState</a:t>
            </a:r>
            <a:r>
              <a:rPr lang="hr-HR" dirty="0"/>
              <a:t> je hook koji omogućuje dodavanje state-a u funkcijske komponente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32D75-9DF0-3940-249D-19886164C618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CB162-C738-7D0C-2123-ECCB67FC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57" y="2074109"/>
            <a:ext cx="3390900" cy="447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C0DAD-AE2D-388C-1BDD-411ED3551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708" y="1907902"/>
            <a:ext cx="2391390" cy="1854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888F3A-F13D-8963-0F7C-91ACCDD10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22" y="3186881"/>
            <a:ext cx="2657475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86BCD7-7C10-D883-220A-1B42961E0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157" y="2720982"/>
            <a:ext cx="21812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55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D4FC0-3822-8121-05BA-B4701E48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310F-AD9E-5BF0-0057-E53275EB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60E11F-6C66-0C96-402E-0F444EED4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Dodajte novi gumb koji će smanjivati vrijednost count-a.</a:t>
            </a:r>
            <a:endParaRPr lang="en-US" dirty="0"/>
          </a:p>
          <a:p>
            <a:pPr marL="285750" indent="-285750">
              <a:buFontTx/>
              <a:buChar char="-"/>
            </a:pPr>
            <a:br>
              <a:rPr lang="hr-HR" dirty="0"/>
            </a:br>
            <a:r>
              <a:rPr lang="hr-HR" dirty="0"/>
              <a:t>Pobrinite se da se korisničko sučelje automatski ažurira prilikom svakog klika na gumb.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b="1" dirty="0" err="1"/>
              <a:t>Procitajte</a:t>
            </a:r>
            <a:r>
              <a:rPr lang="en-US" b="1" dirty="0"/>
              <a:t> I dobro </a:t>
            </a:r>
            <a:r>
              <a:rPr lang="en-US" b="1" dirty="0" err="1"/>
              <a:t>proucite</a:t>
            </a:r>
            <a:r>
              <a:rPr lang="en-US" b="1" dirty="0"/>
              <a:t> </a:t>
            </a:r>
            <a:r>
              <a:rPr lang="en-US" b="1" dirty="0" err="1"/>
              <a:t>dekonstrukciju</a:t>
            </a:r>
            <a:r>
              <a:rPr lang="en-US" b="1" dirty="0"/>
              <a:t> </a:t>
            </a:r>
            <a:r>
              <a:rPr lang="en-US" b="1" dirty="0" err="1"/>
              <a:t>nizova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https://developer.mozilla.org/en-US/docs/Web/JavaScript/Reference/Operators/Destructuring</a:t>
            </a:r>
            <a:endParaRPr lang="hr-H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BD5D1-8FD8-F3E7-FC04-28E3A11D1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181" y="1957387"/>
            <a:ext cx="6096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1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24573-5536-C5B8-5EF4-BE3567367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15AA33-85D4-2829-8BC5-7EDEE5A04D5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54E4B-8E62-B73A-AD2B-51659B67ED4D}"/>
              </a:ext>
            </a:extLst>
          </p:cNvPr>
          <p:cNvSpPr txBox="1"/>
          <p:nvPr/>
        </p:nvSpPr>
        <p:spPr>
          <a:xfrm>
            <a:off x="990600" y="1352423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React aplikacija može dinamički reagirati na korisničke interakcije. Ova deklarativna metoda omogućava vam da definirate </a:t>
            </a:r>
            <a:r>
              <a:rPr lang="hr-HR" b="1" dirty="0"/>
              <a:t>što</a:t>
            </a:r>
            <a:r>
              <a:rPr lang="hr-HR" dirty="0"/>
              <a:t> se treba dogoditi kad se stanje promijeni, dok React automatski upravlja ažuriranjem UI-ja.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6EC2E-99D0-AEF0-20E2-28DCCB842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74" y="3677725"/>
            <a:ext cx="4219575" cy="109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30AD0-D777-5B7F-5E97-62D1E1414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774" y="2695574"/>
            <a:ext cx="28575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98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7D387-0A8F-B4F4-2945-7D26F78F3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D6573-4E33-C83C-DC62-2EF46DAB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77F4A-C940-CA53-5F77-CB12F1A74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Kada korisnik prelazi mišem preko gumba, onMouseOver postavlja state na true, mijenjajući boju gumba u crnu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hr-HR" dirty="0"/>
              <a:t>Kada miš napusti gumb (onMouseOut), state se postavlja na false, vraćajući boju natrag na bijelu</a:t>
            </a:r>
            <a:endParaRPr lang="hr-HR" b="1" dirty="0"/>
          </a:p>
        </p:txBody>
      </p:sp>
      <p:pic>
        <p:nvPicPr>
          <p:cNvPr id="4" name="Picture 3" descr="A close-up of a logo&#10;&#10;AI-generated content may be incorrect.">
            <a:extLst>
              <a:ext uri="{FF2B5EF4-FFF2-40B4-BE49-F238E27FC236}">
                <a16:creationId xmlns:a16="http://schemas.microsoft.com/office/drawing/2014/main" id="{6B89DE8D-E958-B88B-53E6-A53F05536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69" y="2342998"/>
            <a:ext cx="2514951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43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26C29-E5DB-8F42-7ABD-32E2D7240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4E82EA-D373-03CA-6CCC-BAF066A4354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SANDBOX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DEA898-A537-1951-2C43-E14AC2A4F36E}"/>
              </a:ext>
            </a:extLst>
          </p:cNvPr>
          <p:cNvSpPr txBox="1"/>
          <p:nvPr/>
        </p:nvSpPr>
        <p:spPr>
          <a:xfrm>
            <a:off x="570614" y="1648311"/>
            <a:ext cx="6145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👉CodeSandbox omogućuje trenutačno postavljanje i deployanje vaših React projekata bez potrebe za komplikacijama poput instalacije Reacta ili upravljanja različitim verzijama. 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Ovaj alat je posebno koristan za zajedničko kodiranje, učinkovito upravljanje ovisnostima i jednostavno dijeljenje vaših aplikacija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33215-945A-19F5-0993-6B0B49E9E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955" y="1648311"/>
            <a:ext cx="3438065" cy="23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10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69659-A941-AD8F-6A54-746D309F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05F08B-7B6F-2132-5909-038A5B5C93F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FORME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5619D0-75B7-85F4-E06C-CA89CD9F63FE}"/>
              </a:ext>
            </a:extLst>
          </p:cNvPr>
          <p:cNvSpPr txBox="1"/>
          <p:nvPr/>
        </p:nvSpPr>
        <p:spPr>
          <a:xfrm>
            <a:off x="990600" y="1228397"/>
            <a:ext cx="53659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✅ Rukovanje događajima unutar inputa:</a:t>
            </a:r>
            <a:br>
              <a:rPr lang="hr-HR" sz="1400" dirty="0"/>
            </a:br>
            <a:r>
              <a:rPr lang="hr-HR" sz="1400" dirty="0"/>
              <a:t>onChange događaj se aktivira svaki put kada se promijeni vrijednost inputa. Koristeći event.target.value, možete dohvatiti ono što je korisnik unio.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Controlled Components:</a:t>
            </a:r>
            <a:br>
              <a:rPr lang="hr-HR" sz="1400" dirty="0"/>
            </a:br>
            <a:r>
              <a:rPr lang="hr-HR" sz="1400" dirty="0"/>
              <a:t>U Reactu se input elementi kontroliraju preko state-a, čime se osigurava jedinstveni izvor istine. Vrijednost inputa (value) postavljate na state varijablu (npr. name), a svaka promjena se ažurira kroz onChange.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Sprječavanje zadane akcije forme:</a:t>
            </a:r>
            <a:br>
              <a:rPr lang="hr-HR" sz="1400" dirty="0"/>
            </a:br>
            <a:r>
              <a:rPr lang="hr-HR" sz="1400" dirty="0"/>
              <a:t>Klikom na Submit, HTML forma obično osvježava stranicu. Metoda event.preventDefault() u onSubmit handleru sprječava to ponašanje, omogućujući obradu podataka bez refresh-a.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r>
              <a:rPr lang="hr-HR" sz="1400" dirty="0"/>
              <a:t>✅ Korištenje onSubmit događaja:</a:t>
            </a:r>
            <a:br>
              <a:rPr lang="hr-HR" sz="1400" dirty="0"/>
            </a:br>
            <a:r>
              <a:rPr lang="hr-HR" sz="1400" dirty="0"/>
              <a:t>Umjesto onClick na gumbu, možete postaviti onSubmit na cijelu formu kako biste obradili unos kad korisnik klikne Submit.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181D1-1A2C-7548-8D73-21C4389A1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266" y="1647827"/>
            <a:ext cx="3095779" cy="28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53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D9DD8-9B82-0353-9F95-71099CC8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0EF7-0918-0381-8855-50A655236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C7B34F-2119-E339-34A9-4631851AA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 ili lozinku) i prilagodite state i onChange handlere kako biste obradili sve unose.</a:t>
            </a:r>
            <a:endParaRPr lang="hr-H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718EF-7B08-52AA-8EFA-B4C0D1AB6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008" y="2122384"/>
            <a:ext cx="2838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7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B8126-90D5-116B-0D68-893D9EBE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5C68FD-FA0D-94DA-8CF6-BF5C3523E0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CLASSES VS HOOKS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FE1F1-062F-4C4F-849C-8DC73504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44" y="2115927"/>
            <a:ext cx="2641344" cy="2543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6C418-2A7C-7979-6235-2AA15AD842A5}"/>
              </a:ext>
            </a:extLst>
          </p:cNvPr>
          <p:cNvSpPr txBox="1"/>
          <p:nvPr/>
        </p:nvSpPr>
        <p:spPr>
          <a:xfrm>
            <a:off x="7361903" y="1407610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CLASSES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9B26A-FA99-73E2-EA1C-B41950127DAF}"/>
              </a:ext>
            </a:extLst>
          </p:cNvPr>
          <p:cNvSpPr txBox="1"/>
          <p:nvPr/>
        </p:nvSpPr>
        <p:spPr>
          <a:xfrm>
            <a:off x="1049593" y="1408343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HOOKS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E494CE-6339-8B74-9C7D-95A24113D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410" y="2115927"/>
            <a:ext cx="2293182" cy="2543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D59739-3B2C-28A7-6DB7-12F1ED9F814F}"/>
              </a:ext>
            </a:extLst>
          </p:cNvPr>
          <p:cNvSpPr txBox="1"/>
          <p:nvPr/>
        </p:nvSpPr>
        <p:spPr>
          <a:xfrm>
            <a:off x="1405270" y="4788797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</a:t>
            </a:r>
            <a:r>
              <a:rPr lang="en-US" dirty="0"/>
              <a:t>U </a:t>
            </a:r>
            <a:r>
              <a:rPr lang="en-US" dirty="0" err="1"/>
              <a:t>novim</a:t>
            </a:r>
            <a:r>
              <a:rPr lang="en-US" dirty="0"/>
              <a:t> </a:t>
            </a:r>
            <a:r>
              <a:rPr lang="hr-HR" dirty="0"/>
              <a:t>projekt</a:t>
            </a:r>
            <a:r>
              <a:rPr lang="en-US" dirty="0" err="1"/>
              <a:t>ima</a:t>
            </a:r>
            <a:r>
              <a:rPr lang="hr-HR" dirty="0"/>
              <a:t> preporučuje </a:t>
            </a:r>
            <a:r>
              <a:rPr lang="en-US" dirty="0"/>
              <a:t>se </a:t>
            </a:r>
            <a:r>
              <a:rPr lang="hr-HR" dirty="0"/>
              <a:t>koristiti Hooks, dok klasne komponente možete sresti u starijim kodnim bazama.</a:t>
            </a:r>
          </a:p>
        </p:txBody>
      </p:sp>
    </p:spTree>
    <p:extLst>
      <p:ext uri="{BB962C8B-B14F-4D97-AF65-F5344CB8AC3E}">
        <p14:creationId xmlns:p14="http://schemas.microsoft.com/office/powerpoint/2010/main" val="3497756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D0E19-A2F8-358E-52EA-F864BD99D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8FDCE-0512-00E7-79B8-1C01201B9D5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STATE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DF18E-2C99-6F66-F507-270C0C34DBFF}"/>
              </a:ext>
            </a:extLst>
          </p:cNvPr>
          <p:cNvSpPr txBox="1"/>
          <p:nvPr/>
        </p:nvSpPr>
        <p:spPr>
          <a:xfrm>
            <a:off x="1394695" y="436109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Ovaj način upravljanja složenijim state-om omogućava da sve povezane informacije budu sačuvane unutar jednog objekta, te se prilikom promjene jednog dijela state-a ostale vrijednosti zadrže. Ovo čini kod preglednijim i lakšim za održavanje.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73F03-9572-C927-ED31-98E40165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77" y="1452933"/>
            <a:ext cx="4222033" cy="2561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E6C8E7-D2A9-D9F9-EC6E-2C8AFA392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474" y="1175028"/>
            <a:ext cx="3216858" cy="30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33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6B848-EE5B-ACD9-44C6-0B16EDA25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A47F-526D-CA0B-A605-7A7623DC2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C5B7A2-F199-3CD2-5044-4A638ADDE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email) i </a:t>
            </a:r>
            <a:r>
              <a:rPr lang="en-US" dirty="0" err="1"/>
              <a:t>dodajte</a:t>
            </a:r>
            <a:r>
              <a:rPr lang="en-US" dirty="0"/>
              <a:t> </a:t>
            </a:r>
            <a:r>
              <a:rPr lang="en-US" dirty="0" err="1"/>
              <a:t>podnaslov</a:t>
            </a:r>
            <a:r>
              <a:rPr lang="en-US" dirty="0"/>
              <a:t> koji </a:t>
            </a:r>
            <a:r>
              <a:rPr lang="en-US" dirty="0" err="1"/>
              <a:t>ispisuje</a:t>
            </a:r>
            <a:r>
              <a:rPr lang="en-US" dirty="0"/>
              <a:t> </a:t>
            </a:r>
            <a:r>
              <a:rPr lang="en-US" dirty="0" err="1"/>
              <a:t>unijetu</a:t>
            </a:r>
            <a:r>
              <a:rPr lang="en-US" dirty="0"/>
              <a:t> </a:t>
            </a:r>
            <a:r>
              <a:rPr lang="en-US" dirty="0" err="1"/>
              <a:t>vrijednost</a:t>
            </a:r>
            <a:r>
              <a:rPr lang="en-US" dirty="0"/>
              <a:t>.</a:t>
            </a:r>
            <a:endParaRPr lang="hr-H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2BECA-A8FA-D020-CEB5-DC9696C4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1" y="1663700"/>
            <a:ext cx="35718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42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724D4-2298-944C-CE6B-315975BB3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314C68-47C9-5F12-0138-DFCB9F6790E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8334B-6C6B-C6FB-CFCB-59B7C5BF3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14" y="1811532"/>
            <a:ext cx="3924300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87F53-8A8C-F68E-5F41-B9FA0D017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914" y="3108471"/>
            <a:ext cx="5991225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49AC9D-E633-D23E-4691-D7B6ACD67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536" y="1474766"/>
            <a:ext cx="4194493" cy="250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73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2C0B7-8ED6-A049-35B5-9B1D102F9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EDAD2-D996-F304-0AED-511B54C263D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94D199-FBCD-C6C7-6CF4-13BED3859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516" y="1930304"/>
            <a:ext cx="4194493" cy="2505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0CD187-8561-B8DD-E7D5-0DBE3BC7A916}"/>
              </a:ext>
            </a:extLst>
          </p:cNvPr>
          <p:cNvSpPr txBox="1"/>
          <p:nvPr/>
        </p:nvSpPr>
        <p:spPr>
          <a:xfrm>
            <a:off x="942411" y="1474766"/>
            <a:ext cx="64047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Nizovi: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Spread operator omogućuje jednostavno spajanje i reorganizaciju nizova bez potrebe za petljama.</a:t>
            </a:r>
            <a:endParaRPr lang="en-US" dirty="0"/>
          </a:p>
          <a:p>
            <a:pPr>
              <a:buNone/>
            </a:pPr>
            <a:endParaRPr lang="hr-HR" dirty="0"/>
          </a:p>
          <a:p>
            <a:pPr>
              <a:buNone/>
            </a:pPr>
            <a:r>
              <a:rPr lang="hr-HR" dirty="0"/>
              <a:t>Objekti: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Omogućuje rasprostiranje svojstava iz jednog objekta u drugi, čime se olakšava spajanje i ažuriranje objekata.</a:t>
            </a:r>
            <a:endParaRPr lang="en-US" dirty="0"/>
          </a:p>
          <a:p>
            <a:pPr>
              <a:buNone/>
            </a:pPr>
            <a:endParaRPr lang="hr-HR" dirty="0"/>
          </a:p>
          <a:p>
            <a:r>
              <a:rPr lang="hr-HR" dirty="0"/>
              <a:t>Ažuriranje state-a: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U Reactu se spread operator često koristi u funkcijama poput handleChange kako bi se sačuvala postojeća struktura state-a i ažuriralo samo određeno polje.</a:t>
            </a:r>
          </a:p>
        </p:txBody>
      </p:sp>
    </p:spTree>
    <p:extLst>
      <p:ext uri="{BB962C8B-B14F-4D97-AF65-F5344CB8AC3E}">
        <p14:creationId xmlns:p14="http://schemas.microsoft.com/office/powerpoint/2010/main" val="2532029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44A5C-EFF8-6BBD-DEF5-4D814425E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EE9C0D-B916-E21A-CF67-17530E65B8D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 TREE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791A5-7771-FE01-681B-40171CA2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87" y="1400121"/>
            <a:ext cx="3340186" cy="3037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F2F8A6-FCED-3F47-D984-B50C7F12D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720" y="1400121"/>
            <a:ext cx="3529581" cy="2737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D14F03-50A1-C91E-4E30-273013B2721E}"/>
              </a:ext>
            </a:extLst>
          </p:cNvPr>
          <p:cNvSpPr txBox="1"/>
          <p:nvPr/>
        </p:nvSpPr>
        <p:spPr>
          <a:xfrm>
            <a:off x="1270076" y="4811548"/>
            <a:ext cx="96518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Funkcije se mogu prenositi kao props, što omogućuje da child komponenta (</a:t>
            </a:r>
            <a:r>
              <a:rPr lang="en-US" dirty="0"/>
              <a:t>Card) </a:t>
            </a:r>
            <a:r>
              <a:rPr lang="hr-HR" dirty="0"/>
              <a:t>pozove funkciju iz parent komponente (App) za ažuriranje state-a</a:t>
            </a:r>
          </a:p>
        </p:txBody>
      </p:sp>
    </p:spTree>
    <p:extLst>
      <p:ext uri="{BB962C8B-B14F-4D97-AF65-F5344CB8AC3E}">
        <p14:creationId xmlns:p14="http://schemas.microsoft.com/office/powerpoint/2010/main" val="1930160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D10A4-B727-8C1B-02A6-F5BB469FB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E3EA19-80E8-2DA6-2225-FA1BF46B7F3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ROUTER</a:t>
            </a:r>
            <a:endParaRPr lang="hr-H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AF5B5-7F25-2319-7314-AB42D5413307}"/>
              </a:ext>
            </a:extLst>
          </p:cNvPr>
          <p:cNvSpPr txBox="1"/>
          <p:nvPr/>
        </p:nvSpPr>
        <p:spPr>
          <a:xfrm>
            <a:off x="990600" y="3936832"/>
            <a:ext cx="93814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BrowserRouter:</a:t>
            </a:r>
            <a:r>
              <a:rPr lang="hr-HR" dirty="0"/>
              <a:t> Omotač koji omogućuje korištenje HTML5 history API-ja za navigaciju</a:t>
            </a:r>
            <a:br>
              <a:rPr lang="en-US" dirty="0"/>
            </a:br>
            <a:r>
              <a:rPr lang="en-US" dirty="0"/>
              <a:t>- </a:t>
            </a:r>
            <a:r>
              <a:rPr lang="hr-HR" b="1" dirty="0"/>
              <a:t>Routes/Route:</a:t>
            </a:r>
            <a:r>
              <a:rPr lang="hr-HR" dirty="0"/>
              <a:t> Koristi se za definiranje ruta i komponenti koje se renderiraju za određene URL adrese</a:t>
            </a:r>
            <a:br>
              <a:rPr lang="en-US" dirty="0"/>
            </a:br>
            <a:r>
              <a:rPr lang="en-US" dirty="0"/>
              <a:t>- </a:t>
            </a:r>
            <a:r>
              <a:rPr lang="hr-HR" b="1" dirty="0"/>
              <a:t>Link:</a:t>
            </a:r>
            <a:r>
              <a:rPr lang="hr-HR" dirty="0"/>
              <a:t> Zamjena za standardni </a:t>
            </a:r>
            <a:r>
              <a:rPr lang="en-US" dirty="0"/>
              <a:t> &lt;a&gt; </a:t>
            </a:r>
            <a:r>
              <a:rPr lang="hr-HR" dirty="0"/>
              <a:t>tag za navigaciju unutar aplikacije bez osvježavanja stranice.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7063A-D940-113A-0CF5-5F0300819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71" y="1522980"/>
            <a:ext cx="2953979" cy="190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0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8E057-4C26-2A99-A7F3-B96C9BCDA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FB74-B431-390B-4530-7AFF8330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8BBBDC-7805-3932-42F5-49FF93A86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sz="1600" b="1" dirty="0"/>
              <a:t>Dodajte dodatnu stranicu:</a:t>
            </a:r>
            <a:r>
              <a:rPr lang="hr-HR" sz="1600" dirty="0"/>
              <a:t> Kreirajte novu komponentu, npr.</a:t>
            </a:r>
            <a:r>
              <a:rPr lang="en-US" sz="1600" dirty="0"/>
              <a:t> </a:t>
            </a:r>
            <a:r>
              <a:rPr lang="en-US" sz="1600" dirty="0" err="1"/>
              <a:t>Services.jsx</a:t>
            </a:r>
            <a:r>
              <a:rPr lang="en-US" sz="1600" dirty="0"/>
              <a:t> </a:t>
            </a:r>
            <a:r>
              <a:rPr lang="pl-PL" dirty="0"/>
              <a:t>i dodajte rutu za nju.</a:t>
            </a:r>
            <a:endParaRPr lang="hr-HR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19EBB-ACD0-4629-DA7C-04A45522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607" y="2353135"/>
            <a:ext cx="19812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6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D391-E500-51BA-E7FD-06C8D5BA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F4FD-1537-5299-B877-F1D1B440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981EC-5E89-16A5-C438-450D17D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Izmjenite</a:t>
            </a:r>
            <a:r>
              <a:rPr lang="en-US" dirty="0"/>
              <a:t> HTML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postojecem</a:t>
            </a:r>
            <a:r>
              <a:rPr lang="en-US" dirty="0"/>
              <a:t> </a:t>
            </a:r>
            <a:r>
              <a:rPr lang="en-US" dirty="0" err="1"/>
              <a:t>websiteu</a:t>
            </a:r>
            <a:r>
              <a:rPr lang="en-US" dirty="0"/>
              <a:t> da </a:t>
            </a:r>
            <a:r>
              <a:rPr lang="en-US" dirty="0" err="1"/>
              <a:t>dobijete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rezultat</a:t>
            </a:r>
            <a:r>
              <a:rPr lang="en-US" dirty="0"/>
              <a:t>.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8F544-E29F-3BA2-73C8-6BD313B26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368" y="2443011"/>
            <a:ext cx="29432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4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5203-4180-69A8-D4D8-5BB7257E4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5976DD-4149-E039-A978-91171A23691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LOKALNO INSTALIRANJE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36133-C715-F2A0-793F-89BD95BB7251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Upustva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google doc - https://docs.google.com/document/d/1TrILxSJhYKtB0-27JvE9_gCZ5uc_g2ZiCwqHR66E1cM/edit?usp=sharing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68F66-BA93-A337-1A44-D63D3A005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279" y="2482531"/>
            <a:ext cx="2875442" cy="29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64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72707-6F05-C14A-2D00-0CC1984B4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BF7F2F-0C53-15A4-18D6-8001C128181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68B715-CC8B-44FD-9638-68C630B05C81}"/>
              </a:ext>
            </a:extLst>
          </p:cNvPr>
          <p:cNvSpPr txBox="1"/>
          <p:nvPr/>
        </p:nvSpPr>
        <p:spPr>
          <a:xfrm>
            <a:off x="990600" y="135242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P</a:t>
            </a:r>
            <a:r>
              <a:rPr lang="hr-HR" dirty="0"/>
              <a:t>opis svih ovisnosti (dependencies) i skripti (scripts) potrebnih za pokretanje, testiranje i buildanje aplikacije. Ova datoteka omogućuje alatima poput npm-a (Node Package Manager) da automatski instaliraju sve potrebne pakete i olakšava upravljanje projektom.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4885D-4E8E-09B1-BB14-0D632026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000375"/>
            <a:ext cx="1476375" cy="42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9FEFED-D344-20D0-70A6-453F4FF17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755" y="2905124"/>
            <a:ext cx="2695575" cy="523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A63134-6453-4D25-0F8C-52DFA1A03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781371"/>
            <a:ext cx="40671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51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2EE96-8352-B559-8E93-B90CBF57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FF8B79-F95F-2B5C-64FA-99F00510650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7B171-21CF-BC46-2845-879B121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46264"/>
            <a:ext cx="2466975" cy="514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19CDA3-93F4-097A-08A0-66939E883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2376027"/>
            <a:ext cx="2533650" cy="247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386AC4-C513-CE57-C4FC-A67F90C32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25" y="2829540"/>
            <a:ext cx="14954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998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90829E5-EBA7-C886-B214-68BC0C03E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954" y="929972"/>
            <a:ext cx="9144000" cy="1013780"/>
          </a:xfrm>
        </p:spPr>
        <p:txBody>
          <a:bodyPr/>
          <a:lstStyle/>
          <a:p>
            <a:pPr algn="ctr"/>
            <a:r>
              <a:rPr lang="en-US" dirty="0"/>
              <a:t>ZAVR</a:t>
            </a:r>
            <a:r>
              <a:rPr lang="hr-HR" dirty="0"/>
              <a:t>š</a:t>
            </a:r>
            <a:r>
              <a:rPr lang="en-US" dirty="0"/>
              <a:t>NA 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B54BBB0-24C3-34EA-BD12-D41BA8DAB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83" y="2213231"/>
            <a:ext cx="9144000" cy="1492216"/>
          </a:xfrm>
        </p:spPr>
        <p:txBody>
          <a:bodyPr>
            <a:noAutofit/>
          </a:bodyPr>
          <a:lstStyle/>
          <a:p>
            <a:r>
              <a:rPr lang="en-US" sz="1200" dirty="0"/>
              <a:t>Link - https://docs.google.com/document/d/1ZfTKb6A2HlamYXAGXTxDPfRBdQyZrbTcIpgXLMd4zP4/edit?usp=sharing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53340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7EA4D-80D3-520B-420A-54221C08D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E33C4B-6EAB-40AE-E4D4-EF5E3A87CAD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5E927-4D0F-1F37-5055-CF9BCD5DC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997" y="986176"/>
            <a:ext cx="3077901" cy="1786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BE4D2-6F8E-F528-0790-698285673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370" y="986176"/>
            <a:ext cx="1994335" cy="1676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A84F1-7041-E495-1CD4-5535079BC578}"/>
              </a:ext>
            </a:extLst>
          </p:cNvPr>
          <p:cNvSpPr txBox="1"/>
          <p:nvPr/>
        </p:nvSpPr>
        <p:spPr>
          <a:xfrm>
            <a:off x="1120877" y="1397675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hr-HR" b="1" dirty="0"/>
              <a:t>Babel i JSX transformacija</a:t>
            </a:r>
            <a:endParaRPr lang="hr-HR" dirty="0"/>
          </a:p>
          <a:p>
            <a:r>
              <a:rPr lang="hr-HR" dirty="0"/>
              <a:t>JSX omogućuje pisanje HTML-a unutar JavaScript koda, koji se potom pretvara u standardni JavaScript pomoću Babel kompajlera. 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Ovaj pristup olakšava čitanje koda te smanjuje broj linija potrebnih za manipulaciju DOM-om, u usporedbi s tradicionalnim pristupom korištenja document.createElement().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CCA476-5BA2-0381-EDE5-08C144507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598" y="2960972"/>
            <a:ext cx="42005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57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E4482-1464-5E6F-601E-08FA6045B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923A25-DB01-B8D8-0812-1F30739056B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EA68F-717C-CAC4-5412-114FEC16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065" y="1057188"/>
            <a:ext cx="4095135" cy="21389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F024AFA-21FC-BBA3-EF0B-43B27183062B}"/>
              </a:ext>
            </a:extLst>
          </p:cNvPr>
          <p:cNvGrpSpPr/>
          <p:nvPr/>
        </p:nvGrpSpPr>
        <p:grpSpPr>
          <a:xfrm>
            <a:off x="1119648" y="1879964"/>
            <a:ext cx="1962150" cy="771525"/>
            <a:chOff x="1119648" y="1559373"/>
            <a:chExt cx="1962150" cy="7715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28A87-BB5E-6A5E-015C-DD65ED13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9648" y="1559373"/>
              <a:ext cx="1752600" cy="4381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8CE5B28-5366-E6DF-00AD-961248E5E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9648" y="1997523"/>
              <a:ext cx="1962150" cy="33337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85F0C5A-C198-902B-867B-C12C441C7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48" y="2745147"/>
            <a:ext cx="1781175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B6FDBC-B88E-2AED-A0DE-D29586F7C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48" y="3124917"/>
            <a:ext cx="4257675" cy="333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FA5781-BDAB-CD83-1BD9-3BCA74BBD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48" y="3819525"/>
            <a:ext cx="2933700" cy="781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81567F-B142-B904-1500-D8CD86D48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223" y="4775907"/>
            <a:ext cx="2876550" cy="400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4E4477-17BE-DD27-2782-63747B57B7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4210050"/>
            <a:ext cx="5619750" cy="7239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D2D546-AAFE-AD60-C088-0C58ABD367F8}"/>
              </a:ext>
            </a:extLst>
          </p:cNvPr>
          <p:cNvSpPr txBox="1"/>
          <p:nvPr/>
        </p:nvSpPr>
        <p:spPr>
          <a:xfrm>
            <a:off x="988449" y="1113736"/>
            <a:ext cx="5798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U JSX-u mogu se umetnuti samo izrazi (koji vraćaju vrijednost), a ne izjave (if, switch, itd.) </a:t>
            </a:r>
          </a:p>
        </p:txBody>
      </p:sp>
    </p:spTree>
    <p:extLst>
      <p:ext uri="{BB962C8B-B14F-4D97-AF65-F5344CB8AC3E}">
        <p14:creationId xmlns:p14="http://schemas.microsoft.com/office/powerpoint/2010/main" val="3939594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526EB-C0FB-07EB-C443-6323774F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9B66-326A-BECF-F544-C78128EA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EDB9B-97BE-72CA-902E-1A81A05CE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r-HR" b="1" dirty="0"/>
              <a:t>Zadatak: Kreiranje React aplikacije s dinamičkim sadržajem</a:t>
            </a:r>
            <a:endParaRPr lang="en-US" b="1" dirty="0"/>
          </a:p>
          <a:p>
            <a:pPr>
              <a:buNone/>
            </a:pPr>
            <a:r>
              <a:rPr lang="hr-HR" b="1" dirty="0"/>
              <a:t>Forkaj i pripremi projekt</a:t>
            </a:r>
            <a:endParaRPr lang="hr-HR" dirty="0"/>
          </a:p>
          <a:p>
            <a:r>
              <a:rPr lang="hr-HR" b="1" dirty="0"/>
              <a:t>Postavi osnovnu strukturu aplikacije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U datoteci index.js importaj module React i ReactDOM</a:t>
            </a:r>
            <a:r>
              <a:rPr lang="en-US" dirty="0">
                <a:solidFill>
                  <a:schemeClr val="bg1"/>
                </a:solidFill>
              </a:rPr>
              <a:t> I App.js</a:t>
            </a:r>
            <a:endParaRPr lang="hr-HR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hr-HR" b="1" dirty="0"/>
              <a:t>Kreiraj JSX kod koji će se prikazivati</a:t>
            </a:r>
            <a:r>
              <a:rPr lang="en-US" b="1" dirty="0"/>
              <a:t> text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b="1" dirty="0" err="1"/>
              <a:t>slike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U metodi za prikazivanje (renderiranje), omotaj sve HTML elemente unutar jednog div elementa.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 dva HTML paragrafa: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Prvi paragraf treba sadržavati tekst "Created by ..." te umetnuti ime autora preko varijable.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Drugi paragraf treba sadržavati tekst "Copyright ©" te dinamički prikazati trenutačnu godinu.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Umetni dinamički sadržaj pomoću JavaScript izraza: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Definiraj varijablu koja sadrži tvoje ime.</a:t>
            </a:r>
          </a:p>
          <a:p>
            <a:pPr marL="1143000" lvl="2" indent="-22860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 novi objekt tipa Date i pomoću odgovarajuće metode dohvati trenutačnu godinu.</a:t>
            </a:r>
            <a:br>
              <a:rPr lang="hr-HR" dirty="0">
                <a:solidFill>
                  <a:schemeClr val="bg1"/>
                </a:solidFill>
              </a:rPr>
            </a:br>
            <a:r>
              <a:rPr lang="hr-HR" i="1" dirty="0">
                <a:solidFill>
                  <a:schemeClr val="bg1"/>
                </a:solidFill>
              </a:rPr>
              <a:t>Napomena: Ne zaboravi dodati zagrade kod poziva metode!</a:t>
            </a:r>
            <a:endParaRPr lang="hr-HR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hr-HR" b="1" dirty="0"/>
              <a:t>Prikaži sadržaj u DOM-u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b="1" dirty="0"/>
              <a:t>Testiraj i ispravi eventualne greške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2E107-AF25-9C0E-6EA3-54FE794D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604" y="2724150"/>
            <a:ext cx="14287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2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4755A-8E77-1AB7-0F0A-5FF69DCF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A5CB1F-8C9E-DC34-23FF-1D029477EB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FB4C6-4D39-08A7-4A82-AEF3310AEAA1}"/>
              </a:ext>
            </a:extLst>
          </p:cNvPr>
          <p:cNvSpPr txBox="1"/>
          <p:nvPr/>
        </p:nvSpPr>
        <p:spPr>
          <a:xfrm>
            <a:off x="1120877" y="1397675"/>
            <a:ext cx="45277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Atributi s više riječi moraju biti napisani u camelCase notaciji</a:t>
            </a:r>
            <a:br>
              <a:rPr lang="en-US" b="1" dirty="0"/>
            </a:b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Primjeri: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contentEditable</a:t>
            </a:r>
            <a:r>
              <a:rPr lang="hr-HR" dirty="0"/>
              <a:t> umjesto </a:t>
            </a:r>
            <a:r>
              <a:rPr lang="hr-HR" b="1" dirty="0"/>
              <a:t>contenteditable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spellCheck</a:t>
            </a:r>
            <a:r>
              <a:rPr lang="hr-HR" dirty="0"/>
              <a:t> umjesto spellcheck</a:t>
            </a:r>
          </a:p>
          <a:p>
            <a:r>
              <a:rPr lang="hr-HR" dirty="0"/>
              <a:t>Korištenje ispravnih notacija omogućuje da React pravilno interpretira vrijednosti.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55C10-0155-E4E5-CF46-BC558C6C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5361"/>
            <a:ext cx="2971800" cy="51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9BE5CA-68A5-AC87-B0EB-079F0C8F5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07859"/>
            <a:ext cx="3143250" cy="323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86A2A0-1603-B99F-195E-F9D26845E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037" y="2671762"/>
            <a:ext cx="31337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59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4679</TotalTime>
  <Words>3709</Words>
  <Application>Microsoft Office PowerPoint</Application>
  <PresentationFormat>Widescreen</PresentationFormat>
  <Paragraphs>385</Paragraphs>
  <Slides>53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Consolas</vt:lpstr>
      <vt:lpstr>Open Sans</vt:lpstr>
      <vt:lpstr>Open Sans Semibold</vt:lpstr>
      <vt:lpstr>Wingdings</vt:lpstr>
      <vt:lpstr>Office Theme</vt:lpstr>
      <vt:lpstr>Uvod u REACT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ZAVRšNA 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277</cp:revision>
  <dcterms:created xsi:type="dcterms:W3CDTF">2021-08-14T09:32:24Z</dcterms:created>
  <dcterms:modified xsi:type="dcterms:W3CDTF">2025-04-06T19:37:20Z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